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74" r:id="rId3"/>
    <p:sldId id="280" r:id="rId4"/>
    <p:sldId id="281" r:id="rId5"/>
    <p:sldId id="288" r:id="rId6"/>
    <p:sldId id="285" r:id="rId7"/>
    <p:sldId id="286" r:id="rId8"/>
    <p:sldId id="289" r:id="rId9"/>
    <p:sldId id="282" r:id="rId10"/>
    <p:sldId id="283" r:id="rId11"/>
    <p:sldId id="284" r:id="rId12"/>
    <p:sldId id="287" r:id="rId13"/>
    <p:sldId id="273" r:id="rId14"/>
    <p:sldId id="279" r:id="rId15"/>
    <p:sldId id="290" r:id="rId16"/>
    <p:sldId id="291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0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6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EAD17D1-4C6B-4EC1-B86E-9ACD7E94799D}" type="datetime1">
              <a:rPr lang="ru-RU" smtClean="0"/>
              <a:t>02.02.2020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385A0-EA14-4162-A8D8-09711B3494A2}" type="datetime1">
              <a:rPr lang="ru-RU" smtClean="0"/>
              <a:pPr/>
              <a:t>02.02.2020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64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13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182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182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040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стрые ракушки крупным планом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4624183"/>
          </a:xfrm>
          <a:prstGeom prst="rect">
            <a:avLst/>
          </a:prstGeom>
        </p:spPr>
      </p:pic>
      <p:sp useBgFill="1">
        <p:nvSpPr>
          <p:cNvPr id="7" name="Прямоугольник 6"/>
          <p:cNvSpPr/>
          <p:nvPr/>
        </p:nvSpPr>
        <p:spPr bwMode="white">
          <a:xfrm>
            <a:off x="0" y="3074521"/>
            <a:ext cx="12201888" cy="3783479"/>
          </a:xfrm>
          <a:custGeom>
            <a:avLst/>
            <a:gdLst/>
            <a:ahLst/>
            <a:cxnLst/>
            <a:rect l="l" t="t" r="r" b="b"/>
            <a:pathLst>
              <a:path w="12201888" h="3783479">
                <a:moveTo>
                  <a:pt x="12201888" y="0"/>
                </a:moveTo>
                <a:cubicBezTo>
                  <a:pt x="12200429" y="1116741"/>
                  <a:pt x="12191467" y="2278498"/>
                  <a:pt x="12188825" y="3404540"/>
                </a:cubicBezTo>
                <a:lnTo>
                  <a:pt x="12188825" y="3554879"/>
                </a:lnTo>
                <a:lnTo>
                  <a:pt x="12188825" y="3690879"/>
                </a:lnTo>
                <a:lnTo>
                  <a:pt x="12188825" y="3707279"/>
                </a:lnTo>
                <a:lnTo>
                  <a:pt x="12188825" y="3783479"/>
                </a:lnTo>
                <a:lnTo>
                  <a:pt x="0" y="3783479"/>
                </a:lnTo>
                <a:lnTo>
                  <a:pt x="0" y="3707279"/>
                </a:lnTo>
                <a:lnTo>
                  <a:pt x="0" y="3554879"/>
                </a:lnTo>
                <a:lnTo>
                  <a:pt x="0" y="641399"/>
                </a:lnTo>
                <a:cubicBezTo>
                  <a:pt x="3601335" y="-419044"/>
                  <a:pt x="9102102" y="1605485"/>
                  <a:pt x="1220188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14" y="3937321"/>
            <a:ext cx="9601200" cy="1625279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293814" y="5641975"/>
            <a:ext cx="9601200" cy="9141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none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dirty="0" smtClean="0"/>
              <a:t>Образец подзаголовка</a:t>
            </a:r>
            <a:endParaRPr lang="ru-RU" noProof="0" dirty="0"/>
          </a:p>
        </p:txBody>
      </p:sp>
      <p:sp>
        <p:nvSpPr>
          <p:cNvPr id="10" name="Полилиния 9"/>
          <p:cNvSpPr/>
          <p:nvPr/>
        </p:nvSpPr>
        <p:spPr>
          <a:xfrm rot="21388434">
            <a:off x="12235" y="2969834"/>
            <a:ext cx="12169907" cy="1238081"/>
          </a:xfrm>
          <a:custGeom>
            <a:avLst/>
            <a:gdLst/>
            <a:ahLst/>
            <a:cxnLst/>
            <a:rect l="l" t="t" r="r" b="b"/>
            <a:pathLst>
              <a:path w="12169907" h="1238081">
                <a:moveTo>
                  <a:pt x="2807331" y="101460"/>
                </a:moveTo>
                <a:cubicBezTo>
                  <a:pt x="6135545" y="328205"/>
                  <a:pt x="6673951" y="1596392"/>
                  <a:pt x="12165744" y="982579"/>
                </a:cubicBezTo>
                <a:lnTo>
                  <a:pt x="12160227" y="1072100"/>
                </a:lnTo>
                <a:cubicBezTo>
                  <a:pt x="5416860" y="1825439"/>
                  <a:pt x="6141899" y="-258272"/>
                  <a:pt x="0" y="232833"/>
                </a:cubicBezTo>
                <a:lnTo>
                  <a:pt x="5492" y="143708"/>
                </a:lnTo>
                <a:cubicBezTo>
                  <a:pt x="1145422" y="52200"/>
                  <a:pt x="2048826" y="49784"/>
                  <a:pt x="2807331" y="101460"/>
                </a:cubicBezTo>
                <a:close/>
                <a:moveTo>
                  <a:pt x="2811494" y="33894"/>
                </a:moveTo>
                <a:cubicBezTo>
                  <a:pt x="6139708" y="260639"/>
                  <a:pt x="6678114" y="1528826"/>
                  <a:pt x="12169907" y="915013"/>
                </a:cubicBezTo>
                <a:lnTo>
                  <a:pt x="12168059" y="945013"/>
                </a:lnTo>
                <a:cubicBezTo>
                  <a:pt x="5424692" y="1698351"/>
                  <a:pt x="6149730" y="-385359"/>
                  <a:pt x="7832" y="105746"/>
                </a:cubicBezTo>
                <a:lnTo>
                  <a:pt x="9656" y="76142"/>
                </a:lnTo>
                <a:cubicBezTo>
                  <a:pt x="1149586" y="-15366"/>
                  <a:pt x="2052990" y="-17782"/>
                  <a:pt x="2811494" y="33894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90000"/>
                  <a:lumMod val="80000"/>
                  <a:lumOff val="20000"/>
                </a:schemeClr>
              </a:gs>
              <a:gs pos="18000">
                <a:schemeClr val="bg2">
                  <a:lumMod val="92000"/>
                </a:schemeClr>
              </a:gs>
              <a:gs pos="37000">
                <a:schemeClr val="bg2">
                  <a:alpha val="90000"/>
                  <a:lumMod val="91000"/>
                </a:schemeClr>
              </a:gs>
              <a:gs pos="100000">
                <a:schemeClr val="bg2">
                  <a:lumMod val="80000"/>
                  <a:lumOff val="20000"/>
                </a:schemeClr>
              </a:gs>
            </a:gsLst>
            <a:path path="shape">
              <a:fillToRect l="50000" t="50000" r="50000" b="50000"/>
            </a:path>
          </a:gra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ru-RU" noProof="0" dirty="0"/>
          </a:p>
        </p:txBody>
      </p:sp>
      <p:sp>
        <p:nvSpPr>
          <p:cNvPr id="11" name="Полилиния 10"/>
          <p:cNvSpPr/>
          <p:nvPr/>
        </p:nvSpPr>
        <p:spPr>
          <a:xfrm rot="21388434">
            <a:off x="29672" y="2764068"/>
            <a:ext cx="12205856" cy="1559261"/>
          </a:xfrm>
          <a:custGeom>
            <a:avLst/>
            <a:gdLst/>
            <a:ahLst/>
            <a:cxnLst/>
            <a:rect l="l" t="t" r="r" b="b"/>
            <a:pathLst>
              <a:path w="12205856" h="1559261">
                <a:moveTo>
                  <a:pt x="12190266" y="1521455"/>
                </a:moveTo>
                <a:lnTo>
                  <a:pt x="12190701" y="1521482"/>
                </a:lnTo>
                <a:lnTo>
                  <a:pt x="12188851" y="1559261"/>
                </a:lnTo>
                <a:lnTo>
                  <a:pt x="12188416" y="1559245"/>
                </a:lnTo>
                <a:close/>
                <a:moveTo>
                  <a:pt x="12205856" y="208119"/>
                </a:moveTo>
                <a:lnTo>
                  <a:pt x="12203734" y="242562"/>
                </a:lnTo>
                <a:cubicBezTo>
                  <a:pt x="6796720" y="1874914"/>
                  <a:pt x="3447529" y="-395170"/>
                  <a:pt x="0" y="109344"/>
                </a:cubicBezTo>
                <a:lnTo>
                  <a:pt x="2124" y="74883"/>
                </a:lnTo>
                <a:cubicBezTo>
                  <a:pt x="3449654" y="-429611"/>
                  <a:pt x="6798843" y="1840472"/>
                  <a:pt x="12205856" y="208119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30000"/>
                  <a:lumMod val="0"/>
                  <a:lumOff val="100000"/>
                </a:schemeClr>
              </a:gs>
              <a:gs pos="100000">
                <a:schemeClr val="bg2">
                  <a:alpha val="48000"/>
                </a:schemeClr>
              </a:gs>
            </a:gsLst>
            <a:lin ang="2700000" scaled="1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ru-RU" noProof="0" dirty="0"/>
          </a:p>
        </p:txBody>
      </p:sp>
      <p:sp>
        <p:nvSpPr>
          <p:cNvPr id="12" name="Полилиния 11"/>
          <p:cNvSpPr/>
          <p:nvPr/>
        </p:nvSpPr>
        <p:spPr>
          <a:xfrm rot="21388434">
            <a:off x="-4585" y="3108508"/>
            <a:ext cx="12215153" cy="1052652"/>
          </a:xfrm>
          <a:custGeom>
            <a:avLst/>
            <a:gdLst/>
            <a:ahLst/>
            <a:cxnLst/>
            <a:rect l="l" t="t" r="r" b="b"/>
            <a:pathLst>
              <a:path w="12215153" h="1052652">
                <a:moveTo>
                  <a:pt x="12199582" y="613499"/>
                </a:moveTo>
                <a:lnTo>
                  <a:pt x="12196535" y="662961"/>
                </a:lnTo>
                <a:cubicBezTo>
                  <a:pt x="8659170" y="1895884"/>
                  <a:pt x="3236150" y="-250863"/>
                  <a:pt x="0" y="412868"/>
                </a:cubicBezTo>
                <a:lnTo>
                  <a:pt x="3057" y="363268"/>
                </a:lnTo>
                <a:cubicBezTo>
                  <a:pt x="3239190" y="-300459"/>
                  <a:pt x="8662172" y="1846263"/>
                  <a:pt x="12199582" y="613499"/>
                </a:cubicBezTo>
                <a:close/>
                <a:moveTo>
                  <a:pt x="12208353" y="471141"/>
                </a:moveTo>
                <a:lnTo>
                  <a:pt x="12202868" y="560177"/>
                </a:lnTo>
                <a:cubicBezTo>
                  <a:pt x="8665592" y="1793383"/>
                  <a:pt x="3242519" y="-353436"/>
                  <a:pt x="6325" y="310230"/>
                </a:cubicBezTo>
                <a:lnTo>
                  <a:pt x="11827" y="220949"/>
                </a:lnTo>
                <a:cubicBezTo>
                  <a:pt x="3247993" y="-442711"/>
                  <a:pt x="8670998" y="1704066"/>
                  <a:pt x="12208353" y="471141"/>
                </a:cubicBezTo>
                <a:close/>
                <a:moveTo>
                  <a:pt x="12215153" y="360807"/>
                </a:moveTo>
                <a:lnTo>
                  <a:pt x="12212631" y="401743"/>
                </a:lnTo>
                <a:cubicBezTo>
                  <a:pt x="8696050" y="1669577"/>
                  <a:pt x="3274141" y="-472216"/>
                  <a:pt x="15523" y="160967"/>
                </a:cubicBezTo>
                <a:lnTo>
                  <a:pt x="18051" y="119938"/>
                </a:lnTo>
                <a:cubicBezTo>
                  <a:pt x="3276657" y="-513245"/>
                  <a:pt x="8698537" y="1628531"/>
                  <a:pt x="12215153" y="360807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47000"/>
                  <a:lumMod val="0"/>
                  <a:lumOff val="100000"/>
                </a:schemeClr>
              </a:gs>
              <a:gs pos="100000">
                <a:schemeClr val="bg2">
                  <a:alpha val="82000"/>
                  <a:lumMod val="87000"/>
                  <a:lumOff val="13000"/>
                </a:schemeClr>
              </a:gs>
            </a:gsLst>
            <a:path path="rect">
              <a:fillToRect l="100000" t="100000"/>
            </a:path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3814" y="1828801"/>
            <a:ext cx="9601198" cy="39624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5C8AE6-2634-46EB-A793-A3A675D2404A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138868C-737D-4D65-8430-08650E7B77AF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A40994-A3FD-4518-8018-AB955A2BC820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1928553"/>
            <a:ext cx="9601200" cy="2262447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5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4267200"/>
            <a:ext cx="9601200" cy="934527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637B5A-1E01-43B1-A4A6-24BDB850A41C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3" y="1828800"/>
            <a:ext cx="4648199" cy="3962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50767" y="1828800"/>
            <a:ext cx="4648200" cy="3962400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800510-429E-4257-B35E-3112FFA9D7F9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513F29E-967E-4B69-BEAA-E3504E43784D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4694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777042"/>
            <a:ext cx="4645152" cy="941716"/>
          </a:xfrm>
        </p:spPr>
        <p:txBody>
          <a:bodyPr rtlCol="0" anchor="ctr">
            <a:noAutofit/>
          </a:bodyPr>
          <a:lstStyle>
            <a:lvl1pPr marL="0" indent="0">
              <a:spcBef>
                <a:spcPts val="0"/>
              </a:spcBef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781300"/>
            <a:ext cx="4645152" cy="30480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103120">
              <a:defRPr sz="1600"/>
            </a:lvl6pPr>
            <a:lvl7pPr marL="2103120">
              <a:defRPr sz="1600"/>
            </a:lvl7pPr>
            <a:lvl8pPr marL="2103120">
              <a:defRPr sz="1600"/>
            </a:lvl8pPr>
            <a:lvl9pPr marL="2103120"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249862" y="1777042"/>
            <a:ext cx="4645152" cy="941716"/>
          </a:xfrm>
        </p:spPr>
        <p:txBody>
          <a:bodyPr rtlCol="0" anchor="ctr">
            <a:noAutofit/>
          </a:bodyPr>
          <a:lstStyle>
            <a:lvl1pPr marL="0" indent="0">
              <a:spcBef>
                <a:spcPts val="0"/>
              </a:spcBef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81300"/>
            <a:ext cx="4645152" cy="30480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103120">
              <a:defRPr sz="1600"/>
            </a:lvl6pPr>
            <a:lvl7pPr marL="2103120">
              <a:defRPr sz="1600"/>
            </a:lvl7pPr>
            <a:lvl8pPr marL="2103120">
              <a:defRPr sz="1600"/>
            </a:lvl8pPr>
            <a:lvl9pPr marL="2103120"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DFDD4F-EE51-4395-8A42-8A38107C2977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6EC4CE-9ACC-4BD6-BF6F-4876BDD4E7CC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EFA656-9B74-4782-B818-945FA3C8485B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013" y="533400"/>
            <a:ext cx="4572001" cy="2743199"/>
          </a:xfrm>
        </p:spPr>
        <p:txBody>
          <a:bodyPr rtlCol="0" anchor="b">
            <a:normAutofit/>
          </a:bodyPr>
          <a:lstStyle>
            <a:lvl1pPr>
              <a:lnSpc>
                <a:spcPct val="80000"/>
              </a:lnSpc>
              <a:defRPr sz="40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7213" y="533401"/>
            <a:ext cx="5943603" cy="52578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08013" y="3429000"/>
            <a:ext cx="4572000" cy="2362199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18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DBD438-94F3-4543-BE2B-4F062CD15BB1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9050" y="533401"/>
            <a:ext cx="4573192" cy="2743199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4000" b="0" i="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3"/>
            <a:ext cx="6553318" cy="6004510"/>
          </a:xfrm>
          <a:custGeom>
            <a:avLst/>
            <a:gdLst/>
            <a:ahLst/>
            <a:cxnLst/>
            <a:rect l="l" t="t" r="r" b="b"/>
            <a:pathLst>
              <a:path w="6551611" h="6004510">
                <a:moveTo>
                  <a:pt x="0" y="0"/>
                </a:moveTo>
                <a:lnTo>
                  <a:pt x="6551611" y="0"/>
                </a:lnTo>
                <a:lnTo>
                  <a:pt x="6551611" y="6004510"/>
                </a:lnTo>
                <a:cubicBezTo>
                  <a:pt x="4321482" y="5960049"/>
                  <a:pt x="2628293" y="5340418"/>
                  <a:pt x="0" y="5768658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009049" y="3429001"/>
            <a:ext cx="4573191" cy="2362199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0C0895-3D34-4C6A-81FC-0E17E0BE2DB1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303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4585" y="5374939"/>
            <a:ext cx="12240113" cy="1559261"/>
            <a:chOff x="-4585" y="2764068"/>
            <a:chExt cx="12240113" cy="1559261"/>
          </a:xfrm>
        </p:grpSpPr>
        <p:sp>
          <p:nvSpPr>
            <p:cNvPr id="9" name="Полилиния 8"/>
            <p:cNvSpPr/>
            <p:nvPr/>
          </p:nvSpPr>
          <p:spPr>
            <a:xfrm rot="21388434">
              <a:off x="12235" y="2982534"/>
              <a:ext cx="12169907" cy="1238081"/>
            </a:xfrm>
            <a:custGeom>
              <a:avLst/>
              <a:gdLst/>
              <a:ahLst/>
              <a:cxnLst/>
              <a:rect l="l" t="t" r="r" b="b"/>
              <a:pathLst>
                <a:path w="12169907" h="1238081">
                  <a:moveTo>
                    <a:pt x="2807331" y="101460"/>
                  </a:moveTo>
                  <a:cubicBezTo>
                    <a:pt x="6135545" y="328205"/>
                    <a:pt x="6673951" y="1596392"/>
                    <a:pt x="12165744" y="982579"/>
                  </a:cubicBezTo>
                  <a:lnTo>
                    <a:pt x="12160227" y="1072100"/>
                  </a:lnTo>
                  <a:cubicBezTo>
                    <a:pt x="5416860" y="1825439"/>
                    <a:pt x="6141899" y="-258272"/>
                    <a:pt x="0" y="232833"/>
                  </a:cubicBezTo>
                  <a:lnTo>
                    <a:pt x="5492" y="143708"/>
                  </a:lnTo>
                  <a:cubicBezTo>
                    <a:pt x="1145422" y="52200"/>
                    <a:pt x="2048826" y="49784"/>
                    <a:pt x="2807331" y="101460"/>
                  </a:cubicBezTo>
                  <a:close/>
                  <a:moveTo>
                    <a:pt x="2811494" y="33894"/>
                  </a:moveTo>
                  <a:cubicBezTo>
                    <a:pt x="6139708" y="260639"/>
                    <a:pt x="6678114" y="1528826"/>
                    <a:pt x="12169907" y="915013"/>
                  </a:cubicBezTo>
                  <a:lnTo>
                    <a:pt x="12168059" y="945013"/>
                  </a:lnTo>
                  <a:cubicBezTo>
                    <a:pt x="5424692" y="1698351"/>
                    <a:pt x="6149730" y="-385359"/>
                    <a:pt x="7832" y="105746"/>
                  </a:cubicBezTo>
                  <a:lnTo>
                    <a:pt x="9656" y="76142"/>
                  </a:lnTo>
                  <a:cubicBezTo>
                    <a:pt x="1149586" y="-15366"/>
                    <a:pt x="2052990" y="-17782"/>
                    <a:pt x="2811494" y="33894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alpha val="90000"/>
                    <a:lumMod val="80000"/>
                    <a:lumOff val="20000"/>
                  </a:schemeClr>
                </a:gs>
                <a:gs pos="18000">
                  <a:schemeClr val="bg2">
                    <a:lumMod val="92000"/>
                  </a:schemeClr>
                </a:gs>
                <a:gs pos="37000">
                  <a:schemeClr val="bg2">
                    <a:alpha val="90000"/>
                    <a:lumMod val="91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path path="shape">
                <a:fillToRect l="50000" t="50000" r="50000" b="50000"/>
              </a:path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  <p:sp>
          <p:nvSpPr>
            <p:cNvPr id="10" name="Полилиния 9"/>
            <p:cNvSpPr/>
            <p:nvPr/>
          </p:nvSpPr>
          <p:spPr>
            <a:xfrm rot="21388434">
              <a:off x="29672" y="2764068"/>
              <a:ext cx="12205856" cy="1559261"/>
            </a:xfrm>
            <a:custGeom>
              <a:avLst/>
              <a:gdLst/>
              <a:ahLst/>
              <a:cxnLst/>
              <a:rect l="l" t="t" r="r" b="b"/>
              <a:pathLst>
                <a:path w="12205856" h="1559261">
                  <a:moveTo>
                    <a:pt x="12190266" y="1521455"/>
                  </a:moveTo>
                  <a:lnTo>
                    <a:pt x="12190701" y="1521482"/>
                  </a:lnTo>
                  <a:lnTo>
                    <a:pt x="12188851" y="1559261"/>
                  </a:lnTo>
                  <a:lnTo>
                    <a:pt x="12188416" y="1559245"/>
                  </a:lnTo>
                  <a:close/>
                  <a:moveTo>
                    <a:pt x="12205856" y="208119"/>
                  </a:moveTo>
                  <a:lnTo>
                    <a:pt x="12203734" y="242562"/>
                  </a:lnTo>
                  <a:cubicBezTo>
                    <a:pt x="6796720" y="1874914"/>
                    <a:pt x="3447529" y="-395170"/>
                    <a:pt x="0" y="109344"/>
                  </a:cubicBezTo>
                  <a:lnTo>
                    <a:pt x="2124" y="74883"/>
                  </a:lnTo>
                  <a:cubicBezTo>
                    <a:pt x="3449654" y="-429611"/>
                    <a:pt x="6798843" y="1840472"/>
                    <a:pt x="12205856" y="208119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30000"/>
                    <a:lumMod val="0"/>
                    <a:lumOff val="100000"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27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  <p:sp>
          <p:nvSpPr>
            <p:cNvPr id="11" name="Полилиния 10"/>
            <p:cNvSpPr/>
            <p:nvPr/>
          </p:nvSpPr>
          <p:spPr>
            <a:xfrm rot="21388434">
              <a:off x="-4585" y="3108508"/>
              <a:ext cx="12215153" cy="1052652"/>
            </a:xfrm>
            <a:custGeom>
              <a:avLst/>
              <a:gdLst/>
              <a:ahLst/>
              <a:cxnLst/>
              <a:rect l="l" t="t" r="r" b="b"/>
              <a:pathLst>
                <a:path w="12215153" h="1052652">
                  <a:moveTo>
                    <a:pt x="12199582" y="613499"/>
                  </a:moveTo>
                  <a:lnTo>
                    <a:pt x="12196535" y="662961"/>
                  </a:lnTo>
                  <a:cubicBezTo>
                    <a:pt x="8659170" y="1895884"/>
                    <a:pt x="3236150" y="-250863"/>
                    <a:pt x="0" y="412868"/>
                  </a:cubicBezTo>
                  <a:lnTo>
                    <a:pt x="3057" y="363268"/>
                  </a:lnTo>
                  <a:cubicBezTo>
                    <a:pt x="3239190" y="-300459"/>
                    <a:pt x="8662172" y="1846263"/>
                    <a:pt x="12199582" y="613499"/>
                  </a:cubicBezTo>
                  <a:close/>
                  <a:moveTo>
                    <a:pt x="12208353" y="471141"/>
                  </a:moveTo>
                  <a:lnTo>
                    <a:pt x="12202868" y="560177"/>
                  </a:lnTo>
                  <a:cubicBezTo>
                    <a:pt x="8665592" y="1793383"/>
                    <a:pt x="3242519" y="-353436"/>
                    <a:pt x="6325" y="310230"/>
                  </a:cubicBezTo>
                  <a:lnTo>
                    <a:pt x="11827" y="220949"/>
                  </a:lnTo>
                  <a:cubicBezTo>
                    <a:pt x="3247993" y="-442711"/>
                    <a:pt x="8670998" y="1704066"/>
                    <a:pt x="12208353" y="471141"/>
                  </a:cubicBezTo>
                  <a:close/>
                  <a:moveTo>
                    <a:pt x="12215153" y="360807"/>
                  </a:moveTo>
                  <a:lnTo>
                    <a:pt x="12212631" y="401743"/>
                  </a:lnTo>
                  <a:cubicBezTo>
                    <a:pt x="8696050" y="1669577"/>
                    <a:pt x="3274141" y="-472216"/>
                    <a:pt x="15523" y="160967"/>
                  </a:cubicBezTo>
                  <a:lnTo>
                    <a:pt x="18051" y="119938"/>
                  </a:lnTo>
                  <a:cubicBezTo>
                    <a:pt x="3276657" y="-513245"/>
                    <a:pt x="8698537" y="1628531"/>
                    <a:pt x="12215153" y="360807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47000"/>
                    <a:lumMod val="0"/>
                    <a:lumOff val="100000"/>
                  </a:schemeClr>
                </a:gs>
                <a:gs pos="100000">
                  <a:schemeClr val="bg2">
                    <a:alpha val="82000"/>
                    <a:lumMod val="87000"/>
                    <a:lumOff val="13000"/>
                  </a:schemeClr>
                </a:gs>
              </a:gsLst>
              <a:path path="rect">
                <a:fillToRect l="100000" t="100000"/>
              </a:path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04800"/>
            <a:ext cx="96012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4" y="1828801"/>
            <a:ext cx="9601198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99152" y="6400800"/>
            <a:ext cx="595483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89510" y="6400800"/>
            <a:ext cx="154866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2A192B3-86A2-4DBD-B2E8-ECF77A8CF8C2}" type="datetime1">
              <a:rPr lang="ru-RU" noProof="0" smtClean="0"/>
              <a:t>02.02.2020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18310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88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031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3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74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31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8812" y="4394371"/>
            <a:ext cx="9601200" cy="1625279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История развития эволюционных идей. Основные положения теории Ч. Дарвина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87752" y="3480271"/>
            <a:ext cx="9601200" cy="914100"/>
          </a:xfrm>
        </p:spPr>
        <p:txBody>
          <a:bodyPr rtlCol="0"/>
          <a:lstStyle/>
          <a:p>
            <a:pPr rtl="0"/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64377" y="5911403"/>
            <a:ext cx="9756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Разработала учитель биологии МБОУ «СОШ №33 г. Чебоксары»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471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278" y="150050"/>
            <a:ext cx="9455318" cy="708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0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20" y="166687"/>
            <a:ext cx="11899412" cy="669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2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335" y="0"/>
            <a:ext cx="10231665" cy="767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9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391885"/>
            <a:ext cx="8621486" cy="646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22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04686" y="377372"/>
            <a:ext cx="9347200" cy="1026886"/>
          </a:xfrm>
        </p:spPr>
        <p:txBody>
          <a:bodyPr rtlCol="0"/>
          <a:lstStyle/>
          <a:p>
            <a:r>
              <a:rPr lang="ru-RU" dirty="0" smtClean="0"/>
              <a:t>Основные положения теории Ч. Дарвина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04686" y="1727199"/>
            <a:ext cx="10784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Организмы изменчивы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Эволюционируют не отдельные особи, а виды и популяции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При благоприятных условиях организмы могут размножаться в геометрической прогрессии, а ресурсы среды ограничены, что приводит к борьбе за существование между собой и с условиями среды обитания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В результате борьбы за существование происходит естественный отбор – выживают особи, обладающие полезными в данных условиях признаками. Выжившие передают эти свойства потомкам.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Результаты борьбы за существование и естественного отбора: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Приспособленность организмов к среде обитания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Дивергенция ( развитие от общего предка нескольких дочерних видов)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Прогрессивная эволюция (усложнение и усовершенствование видов)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8242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521" y="1262130"/>
            <a:ext cx="103932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4411" y="991673"/>
            <a:ext cx="77530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Используемые источники:</a:t>
            </a:r>
          </a:p>
          <a:p>
            <a:r>
              <a:rPr lang="ru-RU" sz="4400" dirty="0" smtClean="0"/>
              <a:t>Картинки : </a:t>
            </a:r>
            <a:r>
              <a:rPr lang="en-US" sz="4400" dirty="0"/>
              <a:t>https://yandex.ru/images</a:t>
            </a:r>
            <a:r>
              <a:rPr lang="en-US" dirty="0"/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187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Цель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0761" y="2318198"/>
            <a:ext cx="4937334" cy="3473002"/>
          </a:xfrm>
        </p:spPr>
        <p:txBody>
          <a:bodyPr/>
          <a:lstStyle/>
          <a:p>
            <a:r>
              <a:rPr lang="ru-RU" sz="2800" dirty="0"/>
              <a:t>Познакомиться с </a:t>
            </a:r>
            <a:r>
              <a:rPr lang="ru-RU" sz="2800" dirty="0" smtClean="0"/>
              <a:t>историей развития эволюционных идей </a:t>
            </a:r>
            <a:r>
              <a:rPr lang="ru-RU" sz="2800" dirty="0"/>
              <a:t>и </a:t>
            </a:r>
            <a:r>
              <a:rPr lang="ru-RU" sz="2800" dirty="0" smtClean="0"/>
              <a:t>основными положения теории эволюции  </a:t>
            </a:r>
            <a:r>
              <a:rPr lang="ru-RU" sz="2800" dirty="0"/>
              <a:t>Ч. </a:t>
            </a:r>
            <a:r>
              <a:rPr lang="ru-RU" sz="2800" dirty="0" smtClean="0"/>
              <a:t>Дарвина</a:t>
            </a:r>
            <a:endParaRPr lang="ru-RU" sz="2800" dirty="0"/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732" y="105178"/>
            <a:ext cx="48819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Человек – венец творения?</a:t>
            </a:r>
            <a:br>
              <a:rPr lang="ru-RU" dirty="0" smtClean="0"/>
            </a:br>
            <a:r>
              <a:rPr lang="ru-RU" dirty="0" smtClean="0"/>
              <a:t>или Эволюции?</a:t>
            </a:r>
            <a:endParaRPr lang="ru-RU" dirty="0"/>
          </a:p>
        </p:txBody>
      </p:sp>
      <p:pic>
        <p:nvPicPr>
          <p:cNvPr id="5" name="Рисунок 4" descr="Малыш и девочка держатся за руки на пляже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r="17"/>
          <a:stretch>
            <a:fillRect/>
          </a:stretch>
        </p:blipFill>
        <p:spPr>
          <a:xfrm>
            <a:off x="193183" y="274345"/>
            <a:ext cx="6553318" cy="6004510"/>
          </a:xfrm>
        </p:spPr>
      </p:pic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3200" i="1" dirty="0" smtClean="0"/>
              <a:t>Как бы вы ответили на этот вопрос?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0186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3793" y="2266680"/>
            <a:ext cx="1108870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биологии </a:t>
            </a:r>
            <a:r>
              <a:rPr lang="ru-RU" sz="3600" b="1" dirty="0"/>
              <a:t>термин</a:t>
            </a:r>
            <a:r>
              <a:rPr lang="ru-RU" sz="3600" dirty="0"/>
              <a:t> «</a:t>
            </a:r>
            <a:r>
              <a:rPr lang="ru-RU" sz="3600" b="1" dirty="0"/>
              <a:t>эволюция</a:t>
            </a:r>
            <a:r>
              <a:rPr lang="ru-RU" sz="3600" dirty="0"/>
              <a:t>» (от лат. </a:t>
            </a:r>
            <a:r>
              <a:rPr lang="ru-RU" sz="3600" dirty="0" err="1"/>
              <a:t>evolutio</a:t>
            </a:r>
            <a:r>
              <a:rPr lang="ru-RU" sz="3600" dirty="0"/>
              <a:t> – развитие, развертывание) впервые использовал швейцарский натуралист </a:t>
            </a:r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Шарль Бонне в 1762 г. </a:t>
            </a:r>
            <a:r>
              <a:rPr lang="ru-RU" sz="3600" dirty="0"/>
              <a:t>в одной из эмбриологических работ. В книге Дарвина «</a:t>
            </a:r>
            <a:r>
              <a:rPr lang="ru-RU" sz="3600" dirty="0" err="1"/>
              <a:t>Происхожденние</a:t>
            </a:r>
            <a:r>
              <a:rPr lang="ru-RU" sz="3600" dirty="0"/>
              <a:t> видов" нет слова </a:t>
            </a:r>
            <a:r>
              <a:rPr lang="ru-RU" sz="3600" b="1" dirty="0"/>
              <a:t>эволюция</a:t>
            </a:r>
            <a:r>
              <a:rPr lang="ru-RU" sz="3600" dirty="0"/>
              <a:t>.</a:t>
            </a:r>
          </a:p>
          <a:p>
            <a:endParaRPr lang="ru-RU" sz="3600" dirty="0" smtClean="0"/>
          </a:p>
          <a:p>
            <a:endParaRPr lang="ru-RU" sz="3600" dirty="0"/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53793" y="386367"/>
            <a:ext cx="109470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Эволюция (от лат. </a:t>
            </a:r>
            <a:r>
              <a:rPr lang="en-US" sz="3600" dirty="0"/>
              <a:t> Evolution</a:t>
            </a:r>
            <a:r>
              <a:rPr lang="ru-RU" sz="3600" dirty="0"/>
              <a:t> – «развертывание</a:t>
            </a:r>
            <a:r>
              <a:rPr lang="ru-RU" sz="3600" dirty="0" smtClean="0"/>
              <a:t>»)-это </a:t>
            </a:r>
            <a:r>
              <a:rPr lang="ru-RU" sz="3600" dirty="0"/>
              <a:t>про­цесс исторического развития живой природы.</a:t>
            </a:r>
          </a:p>
          <a:p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95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9" y="103031"/>
            <a:ext cx="12090771" cy="6848289"/>
          </a:xfrm>
        </p:spPr>
      </p:pic>
    </p:spTree>
    <p:extLst>
      <p:ext uri="{BB962C8B-B14F-4D97-AF65-F5344CB8AC3E}">
        <p14:creationId xmlns:p14="http://schemas.microsoft.com/office/powerpoint/2010/main" val="23485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50" y="-283335"/>
            <a:ext cx="10388146" cy="779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04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093" y="155802"/>
            <a:ext cx="10287907" cy="771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9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8" y="229785"/>
            <a:ext cx="4451712" cy="53854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3722" y="5929968"/>
            <a:ext cx="2285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К. Линней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717143" y="696685"/>
            <a:ext cx="775425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Считал, что виды неизменны, т.к. созданы Богом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Описал около 10000 видов растений и 4200 видов животных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Дал определение вида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Создал систему распределения растений и животных по группам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Упростил биологическую терминологию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Ввел новые биологические термины.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Ввел двойные (бинарные)  названия видов (бинарная номенклатура)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49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0407" y="1515101"/>
            <a:ext cx="70974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</a:rPr>
              <a:t>Жан Батист Ламарк </a:t>
            </a:r>
            <a:r>
              <a:rPr lang="ru-RU" sz="3200" dirty="0">
                <a:solidFill>
                  <a:srgbClr val="222222"/>
                </a:solidFill>
                <a:latin typeface="arial" panose="020B0604020202020204" pitchFamily="34" charset="0"/>
              </a:rPr>
              <a:t>французский ученый 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</a:rPr>
              <a:t>(</a:t>
            </a:r>
            <a:r>
              <a:rPr lang="ru-RU" sz="3200" dirty="0">
                <a:solidFill>
                  <a:srgbClr val="222222"/>
                </a:solidFill>
                <a:latin typeface="arial" panose="020B0604020202020204" pitchFamily="34" charset="0"/>
              </a:rPr>
              <a:t>1744 - 1829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</a:rPr>
              <a:t>)-</a:t>
            </a:r>
            <a:endParaRPr lang="ru-RU" sz="3200" dirty="0"/>
          </a:p>
          <a:p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</a:rPr>
              <a:t>создатель</a:t>
            </a:r>
            <a:r>
              <a:rPr lang="ru-RU" sz="32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3200" b="1" dirty="0">
                <a:solidFill>
                  <a:srgbClr val="222222"/>
                </a:solidFill>
                <a:latin typeface="arial" panose="020B0604020202020204" pitchFamily="34" charset="0"/>
              </a:rPr>
              <a:t>первой</a:t>
            </a:r>
            <a:r>
              <a:rPr lang="ru-RU" sz="32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</a:rPr>
              <a:t>относительно целостной </a:t>
            </a:r>
            <a:r>
              <a:rPr lang="ru-RU" sz="32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эволюционной теории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</a:rPr>
              <a:t>. Свои </a:t>
            </a:r>
            <a:r>
              <a:rPr lang="ru-RU" sz="3200" dirty="0">
                <a:solidFill>
                  <a:srgbClr val="222222"/>
                </a:solidFill>
                <a:latin typeface="arial" panose="020B0604020202020204" pitchFamily="34" charset="0"/>
              </a:rPr>
              <a:t>взгляды он изложил в книге "Философия зоологии", которая вышла в свет в 1809 г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</a:rPr>
              <a:t>. 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60" y="545668"/>
            <a:ext cx="4636754" cy="605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1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Ракушки 16x9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4325_TF02895255.potx" id="{7E541BF4-4A04-4568-A388-4591619AE906}" vid="{BF2D65FF-FBDA-4DCC-BD3F-1A7EA4826F60}"/>
    </a:ext>
  </a:extLst>
</a:theme>
</file>

<file path=ppt/theme/theme2.xml><?xml version="1.0" encoding="utf-8"?>
<a:theme xmlns:a="http://schemas.openxmlformats.org/drawingml/2006/main" name="Тема Office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Пестрые ракушки</Template>
  <TotalTime>85</TotalTime>
  <Words>251</Words>
  <Application>Microsoft Office PowerPoint</Application>
  <PresentationFormat>Широкоэкранный</PresentationFormat>
  <Paragraphs>37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arial</vt:lpstr>
      <vt:lpstr>Arial Black</vt:lpstr>
      <vt:lpstr>Corbel</vt:lpstr>
      <vt:lpstr>Ракушки 16x9</vt:lpstr>
      <vt:lpstr>История развития эволюционных идей. Основные положения теории Ч. Дарвина</vt:lpstr>
      <vt:lpstr>   Цель урока:    </vt:lpstr>
      <vt:lpstr>Человек – венец творения? или Эволюции?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положения теории Ч. Дарвина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эволюционных идей. Основные положения теории Ч. Дарвина</dc:title>
  <dc:creator>Пользователь Windows</dc:creator>
  <cp:lastModifiedBy>Пользователь Windows</cp:lastModifiedBy>
  <cp:revision>12</cp:revision>
  <dcterms:created xsi:type="dcterms:W3CDTF">2019-03-31T20:50:36Z</dcterms:created>
  <dcterms:modified xsi:type="dcterms:W3CDTF">2020-02-02T18:46:48Z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